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404" r:id="rId3"/>
    <p:sldId id="406" r:id="rId4"/>
    <p:sldId id="407" r:id="rId5"/>
    <p:sldId id="408" r:id="rId6"/>
    <p:sldId id="409" r:id="rId7"/>
    <p:sldId id="410" r:id="rId8"/>
    <p:sldId id="423" r:id="rId9"/>
    <p:sldId id="430" r:id="rId10"/>
    <p:sldId id="447" r:id="rId11"/>
    <p:sldId id="440" r:id="rId12"/>
    <p:sldId id="441" r:id="rId13"/>
    <p:sldId id="442" r:id="rId14"/>
    <p:sldId id="444" r:id="rId15"/>
    <p:sldId id="415" r:id="rId16"/>
    <p:sldId id="428" r:id="rId17"/>
    <p:sldId id="419" r:id="rId18"/>
    <p:sldId id="426" r:id="rId19"/>
    <p:sldId id="405" r:id="rId20"/>
    <p:sldId id="403" r:id="rId21"/>
    <p:sldId id="411" r:id="rId22"/>
    <p:sldId id="412" r:id="rId23"/>
    <p:sldId id="413" r:id="rId24"/>
    <p:sldId id="414" r:id="rId25"/>
    <p:sldId id="429" r:id="rId26"/>
    <p:sldId id="433" r:id="rId27"/>
    <p:sldId id="437" r:id="rId28"/>
    <p:sldId id="438" r:id="rId29"/>
    <p:sldId id="439" r:id="rId30"/>
    <p:sldId id="435" r:id="rId31"/>
    <p:sldId id="436" r:id="rId32"/>
    <p:sldId id="424" r:id="rId33"/>
    <p:sldId id="432" r:id="rId34"/>
    <p:sldId id="44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12"/>
    <p:restoredTop sz="97248"/>
  </p:normalViewPr>
  <p:slideViewPr>
    <p:cSldViewPr snapToGrid="0" snapToObjects="1">
      <p:cViewPr varScale="1">
        <p:scale>
          <a:sx n="174" d="100"/>
          <a:sy n="174" d="100"/>
        </p:scale>
        <p:origin x="1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6814-BD8A-CB49-BAEA-EB303211CAE9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CFB8-A7C0-E943-AE64-E41800C1A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747487"/>
            <a:ext cx="11350171" cy="1625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7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gif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2DC-B55F-DA43-819D-B809A0184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47487"/>
            <a:ext cx="11459261" cy="1625600"/>
          </a:xfrm>
        </p:spPr>
        <p:txBody>
          <a:bodyPr>
            <a:noAutofit/>
          </a:bodyPr>
          <a:lstStyle/>
          <a:p>
            <a:r>
              <a:rPr lang="en-US" dirty="0"/>
              <a:t>CSE 3521: Neural Networks</a:t>
            </a:r>
          </a:p>
        </p:txBody>
      </p:sp>
      <p:pic>
        <p:nvPicPr>
          <p:cNvPr id="3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91C93757-B9D6-4C77-B09B-1F0B792E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5" y="2836592"/>
            <a:ext cx="3666254" cy="27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19FD3D41-94F9-4C42-AB25-DF218F8C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1" y="2832130"/>
            <a:ext cx="3481904" cy="27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1EE67-ABD6-46BA-88BB-60D5975855B7}"/>
              </a:ext>
            </a:extLst>
          </p:cNvPr>
          <p:cNvSpPr txBox="1"/>
          <p:nvPr/>
        </p:nvSpPr>
        <p:spPr>
          <a:xfrm>
            <a:off x="5538652" y="4071644"/>
            <a:ext cx="114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338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4759832" y="2808172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FFD22F7A-0D08-48FE-B5CB-7A562EC7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2797709"/>
            <a:ext cx="4589566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amous Convolutional Neural Network Architectures - #1 - Predictive  Programmer">
            <a:extLst>
              <a:ext uri="{FF2B5EF4-FFF2-40B4-BE49-F238E27FC236}">
                <a16:creationId xmlns:a16="http://schemas.microsoft.com/office/drawing/2014/main" id="{DB641278-4D93-40E7-8583-51911CF4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55" y="3041525"/>
            <a:ext cx="35147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6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777E73-D018-415F-8AE9-4CBC4DF96740}"/>
              </a:ext>
            </a:extLst>
          </p:cNvPr>
          <p:cNvCxnSpPr>
            <a:stCxn id="15" idx="6"/>
            <a:endCxn id="19" idx="1"/>
          </p:cNvCxnSpPr>
          <p:nvPr/>
        </p:nvCxnSpPr>
        <p:spPr>
          <a:xfrm>
            <a:off x="3400467" y="3196508"/>
            <a:ext cx="2557010" cy="786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95F7A7-A022-4FC9-875B-3E109DEBD6C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410542" y="4219616"/>
            <a:ext cx="2413024" cy="87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FAF82-6F93-4309-AEF6-FCD7B45DCD68}"/>
              </a:ext>
            </a:extLst>
          </p:cNvPr>
          <p:cNvCxnSpPr>
            <a:cxnSpLocks/>
            <a:stCxn id="8" idx="6"/>
            <a:endCxn id="19" idx="3"/>
          </p:cNvCxnSpPr>
          <p:nvPr/>
        </p:nvCxnSpPr>
        <p:spPr>
          <a:xfrm flipV="1">
            <a:off x="3403047" y="4629969"/>
            <a:ext cx="2554430" cy="598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73915-7C45-4059-BB41-4293CD0EEC73}"/>
              </a:ext>
            </a:extLst>
          </p:cNvPr>
          <p:cNvCxnSpPr>
            <a:cxnSpLocks/>
            <a:stCxn id="11" idx="6"/>
            <a:endCxn id="49" idx="3"/>
          </p:cNvCxnSpPr>
          <p:nvPr/>
        </p:nvCxnSpPr>
        <p:spPr>
          <a:xfrm flipV="1">
            <a:off x="3385051" y="5851853"/>
            <a:ext cx="2572426" cy="3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3566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  <a:blipFill>
                <a:blip r:embed="rId7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FBA31-A05E-4915-B8D3-FE516B9F4DF7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3403047" y="5228398"/>
            <a:ext cx="2420519" cy="30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7A61F-02F7-4770-A5D8-90ED1FF476B0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3410542" y="4219616"/>
            <a:ext cx="2546935" cy="985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6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777E73-D018-415F-8AE9-4CBC4DF96740}"/>
              </a:ext>
            </a:extLst>
          </p:cNvPr>
          <p:cNvCxnSpPr>
            <a:stCxn id="15" idx="6"/>
            <a:endCxn id="19" idx="1"/>
          </p:cNvCxnSpPr>
          <p:nvPr/>
        </p:nvCxnSpPr>
        <p:spPr>
          <a:xfrm>
            <a:off x="3400467" y="3196508"/>
            <a:ext cx="2557010" cy="786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95F7A7-A022-4FC9-875B-3E109DEBD6C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410542" y="4219616"/>
            <a:ext cx="2413024" cy="87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FAF82-6F93-4309-AEF6-FCD7B45DCD68}"/>
              </a:ext>
            </a:extLst>
          </p:cNvPr>
          <p:cNvCxnSpPr>
            <a:cxnSpLocks/>
            <a:stCxn id="8" idx="6"/>
            <a:endCxn id="19" idx="3"/>
          </p:cNvCxnSpPr>
          <p:nvPr/>
        </p:nvCxnSpPr>
        <p:spPr>
          <a:xfrm flipV="1">
            <a:off x="3403047" y="4629969"/>
            <a:ext cx="2554430" cy="598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1EF7E4-F3CF-43D2-84F4-C558CE36BDDE}"/>
                  </a:ext>
                </a:extLst>
              </p:cNvPr>
              <p:cNvSpPr txBox="1"/>
              <p:nvPr/>
            </p:nvSpPr>
            <p:spPr>
              <a:xfrm>
                <a:off x="4180945" y="304631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1EF7E4-F3CF-43D2-84F4-C558CE36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5" y="3046318"/>
                <a:ext cx="983768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A8BCDC-DC19-4C5C-8640-621623434291}"/>
                  </a:ext>
                </a:extLst>
              </p:cNvPr>
              <p:cNvSpPr txBox="1"/>
              <p:nvPr/>
            </p:nvSpPr>
            <p:spPr>
              <a:xfrm>
                <a:off x="4197345" y="37425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A8BCDC-DC19-4C5C-8640-62162343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3742568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925F3-6F5E-4F7A-8B66-09D0708271D8}"/>
                  </a:ext>
                </a:extLst>
              </p:cNvPr>
              <p:cNvSpPr txBox="1"/>
              <p:nvPr/>
            </p:nvSpPr>
            <p:spPr>
              <a:xfrm>
                <a:off x="4197345" y="4434530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925F3-6F5E-4F7A-8B66-09D070827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4434530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3566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  <a:blipFill>
                <a:blip r:embed="rId10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73915-7C45-4059-BB41-4293CD0EEC73}"/>
              </a:ext>
            </a:extLst>
          </p:cNvPr>
          <p:cNvCxnSpPr>
            <a:cxnSpLocks/>
            <a:stCxn id="11" idx="6"/>
            <a:endCxn id="49" idx="3"/>
          </p:cNvCxnSpPr>
          <p:nvPr/>
        </p:nvCxnSpPr>
        <p:spPr>
          <a:xfrm flipV="1">
            <a:off x="3385051" y="5851853"/>
            <a:ext cx="2570670" cy="3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1810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5182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82" y="5293462"/>
                <a:ext cx="792653" cy="461665"/>
              </a:xfrm>
              <a:prstGeom prst="rect">
                <a:avLst/>
              </a:prstGeom>
              <a:blipFill>
                <a:blip r:embed="rId7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FBA31-A05E-4915-B8D3-FE516B9F4DF7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3403047" y="5228398"/>
            <a:ext cx="2418763" cy="30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7A61F-02F7-4770-A5D8-90ED1FF476B0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3410542" y="4219616"/>
            <a:ext cx="2545179" cy="985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DDAD99-77D8-4D65-AC51-6035AE066387}"/>
                  </a:ext>
                </a:extLst>
              </p:cNvPr>
              <p:cNvSpPr txBox="1"/>
              <p:nvPr/>
            </p:nvSpPr>
            <p:spPr>
              <a:xfrm>
                <a:off x="4180945" y="411311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DDAD99-77D8-4D65-AC51-6035AE06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5" y="411311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F65931-553F-4957-AECC-A03AD81D559D}"/>
                  </a:ext>
                </a:extLst>
              </p:cNvPr>
              <p:cNvSpPr txBox="1"/>
              <p:nvPr/>
            </p:nvSpPr>
            <p:spPr>
              <a:xfrm>
                <a:off x="4197345" y="48093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F65931-553F-4957-AECC-A03AD81D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4809368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56320F-0C86-486B-B927-B0F7FF2CF9B8}"/>
                  </a:ext>
                </a:extLst>
              </p:cNvPr>
              <p:cNvSpPr txBox="1"/>
              <p:nvPr/>
            </p:nvSpPr>
            <p:spPr>
              <a:xfrm>
                <a:off x="4197345" y="5501330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56320F-0C86-486B-B927-B0F7FF2C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5501330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30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FFF9-A7E4-4C9F-A304-C2201548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10ED-9DF8-46AD-B1C4-4323C68E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“Local patterns” can show up at different image locations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431F55-7C85-451A-A84D-8F2D67E2CAC0}"/>
              </a:ext>
            </a:extLst>
          </p:cNvPr>
          <p:cNvGrpSpPr/>
          <p:nvPr/>
        </p:nvGrpSpPr>
        <p:grpSpPr>
          <a:xfrm>
            <a:off x="1024890" y="2400300"/>
            <a:ext cx="4004310" cy="2390806"/>
            <a:chOff x="758190" y="2933700"/>
            <a:chExt cx="4004310" cy="23908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769692-E52C-4AE9-B06D-D91E4BADCDA9}"/>
                </a:ext>
              </a:extLst>
            </p:cNvPr>
            <p:cNvSpPr/>
            <p:nvPr/>
          </p:nvSpPr>
          <p:spPr>
            <a:xfrm>
              <a:off x="758190" y="2933700"/>
              <a:ext cx="4004310" cy="2390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5 things that scare and stress your cat - Times of India">
              <a:extLst>
                <a:ext uri="{FF2B5EF4-FFF2-40B4-BE49-F238E27FC236}">
                  <a16:creationId xmlns:a16="http://schemas.microsoft.com/office/drawing/2014/main" id="{00DE3110-21FB-463F-9ADE-127E7D4AB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" y="3803038"/>
              <a:ext cx="2219960" cy="147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E1F673-569D-444D-80DD-C3EC4FD3FC13}"/>
              </a:ext>
            </a:extLst>
          </p:cNvPr>
          <p:cNvGrpSpPr/>
          <p:nvPr/>
        </p:nvGrpSpPr>
        <p:grpSpPr>
          <a:xfrm>
            <a:off x="6962140" y="2400300"/>
            <a:ext cx="4004310" cy="2390806"/>
            <a:chOff x="758190" y="2933700"/>
            <a:chExt cx="4004310" cy="23908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37FD81-2BCF-45D4-BBB4-AF8360EC708E}"/>
                </a:ext>
              </a:extLst>
            </p:cNvPr>
            <p:cNvSpPr/>
            <p:nvPr/>
          </p:nvSpPr>
          <p:spPr>
            <a:xfrm>
              <a:off x="758190" y="2933700"/>
              <a:ext cx="4004310" cy="2390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2" descr="5 things that scare and stress your cat - Times of India">
              <a:extLst>
                <a:ext uri="{FF2B5EF4-FFF2-40B4-BE49-F238E27FC236}">
                  <a16:creationId xmlns:a16="http://schemas.microsoft.com/office/drawing/2014/main" id="{4D1148BD-B24D-4295-94C0-18AE86670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390" y="3803038"/>
              <a:ext cx="2219960" cy="147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CA8658E4-8FDA-4354-8839-078DFFBE85B1}"/>
              </a:ext>
            </a:extLst>
          </p:cNvPr>
          <p:cNvGraphicFramePr>
            <a:graphicFrameLocks noGrp="1"/>
          </p:cNvGraphicFramePr>
          <p:nvPr/>
        </p:nvGraphicFramePr>
        <p:xfrm>
          <a:off x="1415178" y="3276654"/>
          <a:ext cx="155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421">
                  <a:extLst>
                    <a:ext uri="{9D8B030D-6E8A-4147-A177-3AD203B41FA5}">
                      <a16:colId xmlns:a16="http://schemas.microsoft.com/office/drawing/2014/main" val="850734199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229014434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1872313908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369122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2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7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3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23585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F1593282-B8C6-42DE-86D7-54200FF21473}"/>
              </a:ext>
            </a:extLst>
          </p:cNvPr>
          <p:cNvGrpSpPr/>
          <p:nvPr/>
        </p:nvGrpSpPr>
        <p:grpSpPr>
          <a:xfrm>
            <a:off x="1415178" y="3269638"/>
            <a:ext cx="1988422" cy="2907324"/>
            <a:chOff x="1415178" y="3269638"/>
            <a:chExt cx="1988422" cy="29073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987F60-2659-40F4-A31F-BD5648E83FB7}"/>
                </a:ext>
              </a:extLst>
            </p:cNvPr>
            <p:cNvGrpSpPr/>
            <p:nvPr/>
          </p:nvGrpSpPr>
          <p:grpSpPr>
            <a:xfrm>
              <a:off x="1415178" y="3269638"/>
              <a:ext cx="1988422" cy="2907324"/>
              <a:chOff x="1415178" y="3269638"/>
              <a:chExt cx="1988422" cy="290732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85ADE45-6842-4CD1-B5FE-19FFA983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178" y="3269638"/>
                <a:ext cx="1553684" cy="2470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4282F6-BA26-4B94-A0D1-DB93FF4D2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862" y="3276654"/>
                <a:ext cx="434738" cy="24637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86511-6A3F-448A-A55A-962BBFD15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178" y="4737820"/>
                <a:ext cx="1562972" cy="1439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00769D4-A71E-4355-AB54-90A8171F5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862" y="4760014"/>
                <a:ext cx="425450" cy="14169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BF4DA-06AC-4D7C-B7CB-76F28DAEE97E}"/>
                </a:ext>
              </a:extLst>
            </p:cNvPr>
            <p:cNvSpPr/>
            <p:nvPr/>
          </p:nvSpPr>
          <p:spPr>
            <a:xfrm>
              <a:off x="2978150" y="5726117"/>
              <a:ext cx="425450" cy="450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id="{000F5722-45DD-4B62-B35D-BFC6FE421401}"/>
              </a:ext>
            </a:extLst>
          </p:cNvPr>
          <p:cNvGraphicFramePr>
            <a:graphicFrameLocks noGrp="1"/>
          </p:cNvGraphicFramePr>
          <p:nvPr/>
        </p:nvGraphicFramePr>
        <p:xfrm>
          <a:off x="9065222" y="3276654"/>
          <a:ext cx="155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421">
                  <a:extLst>
                    <a:ext uri="{9D8B030D-6E8A-4147-A177-3AD203B41FA5}">
                      <a16:colId xmlns:a16="http://schemas.microsoft.com/office/drawing/2014/main" val="850734199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229014434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1872313908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369122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2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7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3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23585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C4D9C1-F654-4566-97CB-7733FA30E3FF}"/>
              </a:ext>
            </a:extLst>
          </p:cNvPr>
          <p:cNvGrpSpPr/>
          <p:nvPr/>
        </p:nvGrpSpPr>
        <p:grpSpPr>
          <a:xfrm>
            <a:off x="9065222" y="3269638"/>
            <a:ext cx="1988422" cy="2907324"/>
            <a:chOff x="9065222" y="3269638"/>
            <a:chExt cx="1988422" cy="29073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A8B0DD-4331-4C37-B01B-BC876D34F787}"/>
                </a:ext>
              </a:extLst>
            </p:cNvPr>
            <p:cNvGrpSpPr/>
            <p:nvPr/>
          </p:nvGrpSpPr>
          <p:grpSpPr>
            <a:xfrm>
              <a:off x="9065222" y="3269638"/>
              <a:ext cx="1988422" cy="2907324"/>
              <a:chOff x="9065222" y="3269638"/>
              <a:chExt cx="1988422" cy="290732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B4DCE95-7EAF-4CDF-91CC-B07D3355E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222" y="3269638"/>
                <a:ext cx="1553684" cy="2470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BD2A21C-B830-4731-BB2B-5C729A53C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906" y="3276654"/>
                <a:ext cx="434738" cy="24637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BAC7AA-06F0-4E07-9052-823752F14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222" y="4737820"/>
                <a:ext cx="1562972" cy="1439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EF594C0-F7C5-4750-AF06-8FE553BF45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906" y="4760014"/>
                <a:ext cx="425450" cy="14169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DEC76A-1DB3-4B8B-94F0-E509D3547908}"/>
                </a:ext>
              </a:extLst>
            </p:cNvPr>
            <p:cNvSpPr/>
            <p:nvPr/>
          </p:nvSpPr>
          <p:spPr>
            <a:xfrm>
              <a:off x="10628194" y="5726117"/>
              <a:ext cx="425450" cy="450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EBF84CB-FBB8-4310-8EAF-65F33654F3F7}"/>
              </a:ext>
            </a:extLst>
          </p:cNvPr>
          <p:cNvSpPr txBox="1"/>
          <p:nvPr/>
        </p:nvSpPr>
        <p:spPr>
          <a:xfrm>
            <a:off x="4339988" y="5308979"/>
            <a:ext cx="4060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Top-left, Top right: has ears</a:t>
            </a:r>
          </a:p>
          <a:p>
            <a:r>
              <a:rPr lang="en-US" sz="2400" dirty="0"/>
              <a:t>Middle: has eyes</a:t>
            </a:r>
          </a:p>
        </p:txBody>
      </p:sp>
    </p:spTree>
    <p:extLst>
      <p:ext uri="{BB962C8B-B14F-4D97-AF65-F5344CB8AC3E}">
        <p14:creationId xmlns:p14="http://schemas.microsoft.com/office/powerpoint/2010/main" val="27161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C5D-C176-4A6D-859E-D110D8F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5D90-6116-40E2-A35B-8A5024D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styles: Recurrent neural network</a:t>
            </a:r>
          </a:p>
        </p:txBody>
      </p:sp>
      <p:pic>
        <p:nvPicPr>
          <p:cNvPr id="7172" name="Picture 4" descr="Explaining Recurrent Neural Networks - Bouvet Norge">
            <a:extLst>
              <a:ext uri="{FF2B5EF4-FFF2-40B4-BE49-F238E27FC236}">
                <a16:creationId xmlns:a16="http://schemas.microsoft.com/office/drawing/2014/main" id="{7D65E33D-EEE9-461E-ACF4-05C843CA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88" y="2552349"/>
            <a:ext cx="9065623" cy="39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C238DE-43AD-4F0B-A838-CD66C909374B}"/>
              </a:ext>
            </a:extLst>
          </p:cNvPr>
          <p:cNvSpPr/>
          <p:nvPr/>
        </p:nvSpPr>
        <p:spPr>
          <a:xfrm rot="5400000">
            <a:off x="-271640" y="3966281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865A36-5068-4C22-9055-C6D3C35ACEE3}"/>
              </a:ext>
            </a:extLst>
          </p:cNvPr>
          <p:cNvSpPr/>
          <p:nvPr/>
        </p:nvSpPr>
        <p:spPr>
          <a:xfrm rot="5400000">
            <a:off x="4730233" y="3966282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AACFC1-6DE8-4B86-934F-6447626D6434}"/>
              </a:ext>
            </a:extLst>
          </p:cNvPr>
          <p:cNvSpPr/>
          <p:nvPr/>
        </p:nvSpPr>
        <p:spPr>
          <a:xfrm>
            <a:off x="6792363" y="2037633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2CC0-605E-4306-A9E9-C6B256E2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pic>
        <p:nvPicPr>
          <p:cNvPr id="24578" name="Picture 2" descr="Recurrent Neural Network (RNN) Tutorial for Beginners">
            <a:extLst>
              <a:ext uri="{FF2B5EF4-FFF2-40B4-BE49-F238E27FC236}">
                <a16:creationId xmlns:a16="http://schemas.microsoft.com/office/drawing/2014/main" id="{2FE116E0-02B1-4850-9D97-CE3DB0299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9150"/>
            <a:ext cx="12192000" cy="47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B9989-1B3E-4958-BA44-E7DDB31F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C5D-C176-4A6D-859E-D110D8F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5D90-6116-40E2-A35B-8A5024D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 descr="Language Translation with RNNs. Build a recurrent neural network (RNN)… |  by Thomas Tracey | Towards Data Science">
            <a:extLst>
              <a:ext uri="{FF2B5EF4-FFF2-40B4-BE49-F238E27FC236}">
                <a16:creationId xmlns:a16="http://schemas.microsoft.com/office/drawing/2014/main" id="{9B515889-D483-4926-86CE-1277A153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0" y="2407319"/>
            <a:ext cx="9497085" cy="43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2F2C-3A4B-4E25-85FA-FA5CAE4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A60A-5B17-40C5-B6F8-F793A9B3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Multi-layer Perceptron (MLP)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5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0EA-E992-4FBA-AD58-FD8D3972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“Artificial”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A463-1D7A-4E0B-B769-EF300028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“computational unit” of neural networks 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55285BD5-B32F-462D-B027-4F8F315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06" y="2955204"/>
            <a:ext cx="4230427" cy="33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6C39B-3C8B-42C4-98AD-EADD560250A9}"/>
              </a:ext>
            </a:extLst>
          </p:cNvPr>
          <p:cNvSpPr/>
          <p:nvPr/>
        </p:nvSpPr>
        <p:spPr>
          <a:xfrm>
            <a:off x="4627705" y="3367492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D5AD9-2F0C-4023-B4C3-0CD3B70D0DC3}"/>
              </a:ext>
            </a:extLst>
          </p:cNvPr>
          <p:cNvSpPr txBox="1"/>
          <p:nvPr/>
        </p:nvSpPr>
        <p:spPr>
          <a:xfrm>
            <a:off x="3795286" y="2105485"/>
            <a:ext cx="548640" cy="42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/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D41D103-A62F-42DB-99FE-DF22F7D49485}"/>
              </a:ext>
            </a:extLst>
          </p:cNvPr>
          <p:cNvSpPr/>
          <p:nvPr/>
        </p:nvSpPr>
        <p:spPr>
          <a:xfrm>
            <a:off x="6217920" y="3363003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20E90-D04A-4721-9072-C29A22F8E43E}"/>
              </a:ext>
            </a:extLst>
          </p:cNvPr>
          <p:cNvSpPr/>
          <p:nvPr/>
        </p:nvSpPr>
        <p:spPr>
          <a:xfrm>
            <a:off x="6949440" y="4569996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/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/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/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/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2F2C-3A4B-4E25-85FA-FA5CAE4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A60A-5B17-40C5-B6F8-F793A9B3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Feedforward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Multi-layer Perceptron (MLP)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855447-39B7-43DA-B923-15758A811EE0}"/>
              </a:ext>
            </a:extLst>
          </p:cNvPr>
          <p:cNvGrpSpPr/>
          <p:nvPr/>
        </p:nvGrpSpPr>
        <p:grpSpPr>
          <a:xfrm>
            <a:off x="316252" y="1365880"/>
            <a:ext cx="10980952" cy="5328500"/>
            <a:chOff x="316252" y="1365880"/>
            <a:chExt cx="10980952" cy="5328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ECC9AE-D8C9-41A8-AB1E-709316FD1176}"/>
                </a:ext>
              </a:extLst>
            </p:cNvPr>
            <p:cNvSpPr/>
            <p:nvPr/>
          </p:nvSpPr>
          <p:spPr>
            <a:xfrm>
              <a:off x="2511757" y="4207710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CADD5A-07EF-431C-9C82-DE4DC28418B0}"/>
                </a:ext>
              </a:extLst>
            </p:cNvPr>
            <p:cNvSpPr/>
            <p:nvPr/>
          </p:nvSpPr>
          <p:spPr>
            <a:xfrm>
              <a:off x="2511757" y="3029501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4931B-E0E7-4493-8FFC-36387BF5DA22}"/>
                </a:ext>
              </a:extLst>
            </p:cNvPr>
            <p:cNvSpPr txBox="1"/>
            <p:nvPr/>
          </p:nvSpPr>
          <p:spPr>
            <a:xfrm rot="5400000">
              <a:off x="2831809" y="5189435"/>
              <a:ext cx="406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ACFEA8-1E17-4F33-82E5-386F760059F4}"/>
                </a:ext>
              </a:extLst>
            </p:cNvPr>
            <p:cNvSpPr/>
            <p:nvPr/>
          </p:nvSpPr>
          <p:spPr>
            <a:xfrm>
              <a:off x="2459520" y="5779980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6D9B321-E03C-4931-B7F6-3AD9DD33035F}"/>
                    </a:ext>
                  </a:extLst>
                </p:cNvPr>
                <p:cNvSpPr/>
                <p:nvPr/>
              </p:nvSpPr>
              <p:spPr>
                <a:xfrm>
                  <a:off x="2563397" y="3255868"/>
                  <a:ext cx="8111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6D9B321-E03C-4931-B7F6-3AD9DD3303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397" y="3255868"/>
                  <a:ext cx="811119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2256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EF6819-EAD2-4702-9059-E6CE65FC48B6}"/>
                    </a:ext>
                  </a:extLst>
                </p:cNvPr>
                <p:cNvSpPr/>
                <p:nvPr/>
              </p:nvSpPr>
              <p:spPr>
                <a:xfrm>
                  <a:off x="2563397" y="4434077"/>
                  <a:ext cx="8111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EF6819-EAD2-4702-9059-E6CE65FC4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397" y="4434077"/>
                  <a:ext cx="811119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2256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F5AED1-5D58-4BBA-90AD-30AB9B7EE562}"/>
                    </a:ext>
                  </a:extLst>
                </p:cNvPr>
                <p:cNvSpPr/>
                <p:nvPr/>
              </p:nvSpPr>
              <p:spPr>
                <a:xfrm>
                  <a:off x="2511160" y="6006347"/>
                  <a:ext cx="8634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F5AED1-5D58-4BBA-90AD-30AB9B7EE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160" y="6006347"/>
                  <a:ext cx="863441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40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FACB19-E3FC-499C-86CB-4EB7F4958B9D}"/>
                </a:ext>
              </a:extLst>
            </p:cNvPr>
            <p:cNvSpPr/>
            <p:nvPr/>
          </p:nvSpPr>
          <p:spPr>
            <a:xfrm>
              <a:off x="2511757" y="1826872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8F5E791-B5F0-43C5-8DF9-23A7EA482DDF}"/>
                    </a:ext>
                  </a:extLst>
                </p:cNvPr>
                <p:cNvSpPr/>
                <p:nvPr/>
              </p:nvSpPr>
              <p:spPr>
                <a:xfrm>
                  <a:off x="2757199" y="2053492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8F5E791-B5F0-43C5-8DF9-23A7EA482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199" y="2053492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AE9955-9511-48E1-9F45-BC1534822A44}"/>
                </a:ext>
              </a:extLst>
            </p:cNvPr>
            <p:cNvSpPr/>
            <p:nvPr/>
          </p:nvSpPr>
          <p:spPr>
            <a:xfrm>
              <a:off x="1882692" y="3121572"/>
              <a:ext cx="384097" cy="3392740"/>
            </a:xfrm>
            <a:prstGeom prst="leftBrace">
              <a:avLst>
                <a:gd name="adj1" fmla="val 8333"/>
                <a:gd name="adj2" fmla="val 50186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A18DDDE-1C34-40CC-BF00-2C1E28F21AB9}"/>
                    </a:ext>
                  </a:extLst>
                </p:cNvPr>
                <p:cNvSpPr/>
                <p:nvPr/>
              </p:nvSpPr>
              <p:spPr>
                <a:xfrm>
                  <a:off x="316252" y="4562523"/>
                  <a:ext cx="1373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A18DDDE-1C34-40CC-BF00-2C1E28F21A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52" y="4562523"/>
                  <a:ext cx="137370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0FE3FF-B1C1-430B-B043-DA9ABDB77614}"/>
                </a:ext>
              </a:extLst>
            </p:cNvPr>
            <p:cNvSpPr/>
            <p:nvPr/>
          </p:nvSpPr>
          <p:spPr>
            <a:xfrm>
              <a:off x="5823566" y="3849480"/>
              <a:ext cx="914400" cy="91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E91687-C738-491C-A292-DA9254A68AD0}"/>
                    </a:ext>
                  </a:extLst>
                </p:cNvPr>
                <p:cNvSpPr/>
                <p:nvPr/>
              </p:nvSpPr>
              <p:spPr>
                <a:xfrm>
                  <a:off x="6056185" y="4071578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E91687-C738-491C-A292-DA9254A68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185" y="4071578"/>
                  <a:ext cx="43152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F83D55-BFE2-406C-956C-16C6CD89C28F}"/>
                </a:ext>
              </a:extLst>
            </p:cNvPr>
            <p:cNvCxnSpPr>
              <a:stCxn id="13" idx="6"/>
              <a:endCxn id="17" idx="1"/>
            </p:cNvCxnSpPr>
            <p:nvPr/>
          </p:nvCxnSpPr>
          <p:spPr>
            <a:xfrm>
              <a:off x="3426157" y="2284072"/>
              <a:ext cx="2531320" cy="16993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642855-4C5F-458C-A274-CEA0D1DF9BB3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426157" y="3486701"/>
              <a:ext cx="2397409" cy="721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1B834D-CA39-4CA8-95A5-D9F364D827A5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3426157" y="4434077"/>
              <a:ext cx="2397409" cy="230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5D35AE-2778-4600-9E93-2D47E3C2476C}"/>
                </a:ext>
              </a:extLst>
            </p:cNvPr>
            <p:cNvCxnSpPr>
              <a:cxnSpLocks/>
              <a:stCxn id="12" idx="3"/>
              <a:endCxn id="17" idx="3"/>
            </p:cNvCxnSpPr>
            <p:nvPr/>
          </p:nvCxnSpPr>
          <p:spPr>
            <a:xfrm flipV="1">
              <a:off x="3374601" y="4629969"/>
              <a:ext cx="2582876" cy="16072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0C5F6-5863-4C58-8330-432854439F3D}"/>
                    </a:ext>
                  </a:extLst>
                </p:cNvPr>
                <p:cNvSpPr txBox="1"/>
                <p:nvPr/>
              </p:nvSpPr>
              <p:spPr>
                <a:xfrm>
                  <a:off x="4132977" y="2352241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0C5F6-5863-4C58-8330-432854439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77" y="2352241"/>
                  <a:ext cx="983768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1A5AB7C-A57E-490F-858C-E1307A03F6F2}"/>
                    </a:ext>
                  </a:extLst>
                </p:cNvPr>
                <p:cNvSpPr txBox="1"/>
                <p:nvPr/>
              </p:nvSpPr>
              <p:spPr>
                <a:xfrm>
                  <a:off x="4094586" y="3255868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1A5AB7C-A57E-490F-858C-E1307A03F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586" y="3255868"/>
                  <a:ext cx="98376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890252-9324-48B3-A12C-EEC05362C58A}"/>
                    </a:ext>
                  </a:extLst>
                </p:cNvPr>
                <p:cNvSpPr txBox="1"/>
                <p:nvPr/>
              </p:nvSpPr>
              <p:spPr>
                <a:xfrm>
                  <a:off x="4108111" y="4020913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890252-9324-48B3-A12C-EEC05362C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111" y="4020913"/>
                  <a:ext cx="98376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6E2F34-F784-48C6-87DA-35F3003167E0}"/>
                    </a:ext>
                  </a:extLst>
                </p:cNvPr>
                <p:cNvSpPr txBox="1"/>
                <p:nvPr/>
              </p:nvSpPr>
              <p:spPr>
                <a:xfrm>
                  <a:off x="4107832" y="4924088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6E2F34-F784-48C6-87DA-35F300316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32" y="4924088"/>
                  <a:ext cx="98376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35FAC72-E4C4-48A3-8E36-5FA214825DD3}"/>
                </a:ext>
              </a:extLst>
            </p:cNvPr>
            <p:cNvCxnSpPr>
              <a:cxnSpLocks/>
              <a:stCxn id="17" idx="6"/>
              <a:endCxn id="41" idx="2"/>
            </p:cNvCxnSpPr>
            <p:nvPr/>
          </p:nvCxnSpPr>
          <p:spPr>
            <a:xfrm>
              <a:off x="6737966" y="4306680"/>
              <a:ext cx="9512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0EEDD20-906D-4AF7-AA09-7EFF19E4FF65}"/>
                </a:ext>
              </a:extLst>
            </p:cNvPr>
            <p:cNvSpPr/>
            <p:nvPr/>
          </p:nvSpPr>
          <p:spPr>
            <a:xfrm>
              <a:off x="5544727" y="3422289"/>
              <a:ext cx="3221118" cy="176141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9FC63D9-537D-43DE-AA12-099C4A0183A2}"/>
                </a:ext>
              </a:extLst>
            </p:cNvPr>
            <p:cNvSpPr/>
            <p:nvPr/>
          </p:nvSpPr>
          <p:spPr>
            <a:xfrm>
              <a:off x="7689220" y="3849480"/>
              <a:ext cx="914400" cy="91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FA3A5D4A-ABD6-4004-A2D1-948414CA72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42524" y="4092312"/>
              <a:ext cx="573862" cy="42019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DA77FD-9929-4E26-AB46-6043AF24927C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8603620" y="4306680"/>
              <a:ext cx="12307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7F9CE4-8024-46BA-8BF2-64E0F6F24736}"/>
                </a:ext>
              </a:extLst>
            </p:cNvPr>
            <p:cNvSpPr txBox="1"/>
            <p:nvPr/>
          </p:nvSpPr>
          <p:spPr>
            <a:xfrm>
              <a:off x="5404419" y="5385753"/>
              <a:ext cx="15891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Weighted</a:t>
              </a:r>
            </a:p>
            <a:p>
              <a:pPr algn="ctr"/>
              <a:r>
                <a:rPr lang="en-US" sz="2400" dirty="0"/>
                <a:t>Sum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6618A5-9C35-4B8F-9593-93148CB53B7A}"/>
                </a:ext>
              </a:extLst>
            </p:cNvPr>
            <p:cNvSpPr txBox="1"/>
            <p:nvPr/>
          </p:nvSpPr>
          <p:spPr>
            <a:xfrm>
              <a:off x="7251530" y="5383848"/>
              <a:ext cx="158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Step (sign)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6B9276-2B57-4FF2-80B9-17BEA07E057F}"/>
                </a:ext>
              </a:extLst>
            </p:cNvPr>
            <p:cNvSpPr txBox="1"/>
            <p:nvPr/>
          </p:nvSpPr>
          <p:spPr>
            <a:xfrm>
              <a:off x="9953982" y="4026273"/>
              <a:ext cx="134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75AC35-DA4B-4C89-AF62-87C53DAA22A6}"/>
                </a:ext>
              </a:extLst>
            </p:cNvPr>
            <p:cNvSpPr txBox="1"/>
            <p:nvPr/>
          </p:nvSpPr>
          <p:spPr>
            <a:xfrm>
              <a:off x="331495" y="3943901"/>
              <a:ext cx="134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25471B-FBCA-47EF-9A94-7CAD1036CBA6}"/>
                </a:ext>
              </a:extLst>
            </p:cNvPr>
            <p:cNvSpPr txBox="1"/>
            <p:nvPr/>
          </p:nvSpPr>
          <p:spPr>
            <a:xfrm>
              <a:off x="3474446" y="1365880"/>
              <a:ext cx="3069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Learnable 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49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CC9AE-D8C9-41A8-AB1E-709316FD1176}"/>
              </a:ext>
            </a:extLst>
          </p:cNvPr>
          <p:cNvSpPr/>
          <p:nvPr/>
        </p:nvSpPr>
        <p:spPr>
          <a:xfrm>
            <a:off x="2511757" y="420771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CADD5A-07EF-431C-9C82-DE4DC28418B0}"/>
              </a:ext>
            </a:extLst>
          </p:cNvPr>
          <p:cNvSpPr/>
          <p:nvPr/>
        </p:nvSpPr>
        <p:spPr>
          <a:xfrm>
            <a:off x="2511757" y="3029501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931B-E0E7-4493-8FFC-36387BF5DA22}"/>
              </a:ext>
            </a:extLst>
          </p:cNvPr>
          <p:cNvSpPr txBox="1"/>
          <p:nvPr/>
        </p:nvSpPr>
        <p:spPr>
          <a:xfrm rot="5400000">
            <a:off x="2831809" y="5189435"/>
            <a:ext cx="40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ACFEA8-1E17-4F33-82E5-386F760059F4}"/>
              </a:ext>
            </a:extLst>
          </p:cNvPr>
          <p:cNvSpPr/>
          <p:nvPr/>
        </p:nvSpPr>
        <p:spPr>
          <a:xfrm>
            <a:off x="2459520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/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/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/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  <a:blipFill>
                <a:blip r:embed="rId4"/>
                <a:stretch>
                  <a:fillRect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DFACB19-E3FC-499C-86CB-4EB7F4958B9D}"/>
              </a:ext>
            </a:extLst>
          </p:cNvPr>
          <p:cNvSpPr/>
          <p:nvPr/>
        </p:nvSpPr>
        <p:spPr>
          <a:xfrm>
            <a:off x="2511757" y="1826872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/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CAE9955-9511-48E1-9F45-BC1534822A44}"/>
              </a:ext>
            </a:extLst>
          </p:cNvPr>
          <p:cNvSpPr/>
          <p:nvPr/>
        </p:nvSpPr>
        <p:spPr>
          <a:xfrm>
            <a:off x="1882692" y="3121572"/>
            <a:ext cx="384097" cy="3392740"/>
          </a:xfrm>
          <a:prstGeom prst="leftBrace">
            <a:avLst>
              <a:gd name="adj1" fmla="val 8333"/>
              <a:gd name="adj2" fmla="val 5018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/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C0FE3FF-B1C1-430B-B043-DA9ABDB77614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/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F83D55-BFE2-406C-956C-16C6CD89C28F}"/>
              </a:ext>
            </a:extLst>
          </p:cNvPr>
          <p:cNvCxnSpPr>
            <a:stCxn id="13" idx="6"/>
            <a:endCxn id="17" idx="1"/>
          </p:cNvCxnSpPr>
          <p:nvPr/>
        </p:nvCxnSpPr>
        <p:spPr>
          <a:xfrm>
            <a:off x="3426157" y="2284072"/>
            <a:ext cx="2531320" cy="1699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642855-4C5F-458C-A274-CEA0D1DF9BB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426157" y="3486701"/>
            <a:ext cx="2397409" cy="721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834D-CA39-4CA8-95A5-D9F364D827A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26157" y="4434077"/>
            <a:ext cx="2397409" cy="230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5D35AE-2778-4600-9E93-2D47E3C2476C}"/>
              </a:ext>
            </a:extLst>
          </p:cNvPr>
          <p:cNvCxnSpPr>
            <a:cxnSpLocks/>
            <a:stCxn id="12" idx="3"/>
            <a:endCxn id="17" idx="3"/>
          </p:cNvCxnSpPr>
          <p:nvPr/>
        </p:nvCxnSpPr>
        <p:spPr>
          <a:xfrm flipV="1">
            <a:off x="3374601" y="4629969"/>
            <a:ext cx="2582876" cy="1607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/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/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/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/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5FAC72-E4C4-48A3-8E36-5FA214825DD3}"/>
              </a:ext>
            </a:extLst>
          </p:cNvPr>
          <p:cNvCxnSpPr>
            <a:cxnSpLocks/>
            <a:stCxn id="17" idx="6"/>
            <a:endCxn id="41" idx="2"/>
          </p:cNvCxnSpPr>
          <p:nvPr/>
        </p:nvCxnSpPr>
        <p:spPr>
          <a:xfrm>
            <a:off x="6737966" y="4306680"/>
            <a:ext cx="9512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EDD20-906D-4AF7-AA09-7EFF19E4FF65}"/>
              </a:ext>
            </a:extLst>
          </p:cNvPr>
          <p:cNvSpPr/>
          <p:nvPr/>
        </p:nvSpPr>
        <p:spPr>
          <a:xfrm>
            <a:off x="5544727" y="3422289"/>
            <a:ext cx="3221118" cy="176141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FC63D9-537D-43DE-AA12-099C4A0183A2}"/>
              </a:ext>
            </a:extLst>
          </p:cNvPr>
          <p:cNvSpPr/>
          <p:nvPr/>
        </p:nvSpPr>
        <p:spPr>
          <a:xfrm>
            <a:off x="7689220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A3A5D4A-ABD6-4004-A2D1-948414CA72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42524" y="4092312"/>
            <a:ext cx="573862" cy="4201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DA77FD-9929-4E26-AB46-6043AF24927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603620" y="4306680"/>
            <a:ext cx="12307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7F9CE4-8024-46BA-8BF2-64E0F6F24736}"/>
              </a:ext>
            </a:extLst>
          </p:cNvPr>
          <p:cNvSpPr txBox="1"/>
          <p:nvPr/>
        </p:nvSpPr>
        <p:spPr>
          <a:xfrm>
            <a:off x="5404419" y="5385753"/>
            <a:ext cx="158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Weighted</a:t>
            </a:r>
          </a:p>
          <a:p>
            <a:pPr algn="ctr"/>
            <a:r>
              <a:rPr lang="en-US" sz="2400" dirty="0"/>
              <a:t>Sum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6618A5-9C35-4B8F-9593-93148CB53B7A}"/>
              </a:ext>
            </a:extLst>
          </p:cNvPr>
          <p:cNvSpPr txBox="1"/>
          <p:nvPr/>
        </p:nvSpPr>
        <p:spPr>
          <a:xfrm>
            <a:off x="7251530" y="5383848"/>
            <a:ext cx="158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(sign)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6B9276-2B57-4FF2-80B9-17BEA07E057F}"/>
              </a:ext>
            </a:extLst>
          </p:cNvPr>
          <p:cNvSpPr txBox="1"/>
          <p:nvPr/>
        </p:nvSpPr>
        <p:spPr>
          <a:xfrm>
            <a:off x="9953982" y="4026273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75AC35-DA4B-4C89-AF62-87C53DAA22A6}"/>
              </a:ext>
            </a:extLst>
          </p:cNvPr>
          <p:cNvSpPr txBox="1"/>
          <p:nvPr/>
        </p:nvSpPr>
        <p:spPr>
          <a:xfrm>
            <a:off x="331495" y="3943901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25471B-FBCA-47EF-9A94-7CAD1036CBA6}"/>
              </a:ext>
            </a:extLst>
          </p:cNvPr>
          <p:cNvSpPr txBox="1"/>
          <p:nvPr/>
        </p:nvSpPr>
        <p:spPr>
          <a:xfrm>
            <a:off x="3474446" y="1365880"/>
            <a:ext cx="306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/>
              <p:nvPr/>
            </p:nvSpPr>
            <p:spPr>
              <a:xfrm>
                <a:off x="5501716" y="2091246"/>
                <a:ext cx="2248379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716" y="2091246"/>
                <a:ext cx="2248379" cy="11698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/>
              <p:nvPr/>
            </p:nvSpPr>
            <p:spPr>
              <a:xfrm>
                <a:off x="7689220" y="2029521"/>
                <a:ext cx="3034753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0" y="2029521"/>
                <a:ext cx="3034753" cy="12813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2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CC9AE-D8C9-41A8-AB1E-709316FD1176}"/>
              </a:ext>
            </a:extLst>
          </p:cNvPr>
          <p:cNvSpPr/>
          <p:nvPr/>
        </p:nvSpPr>
        <p:spPr>
          <a:xfrm>
            <a:off x="2511757" y="420771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CADD5A-07EF-431C-9C82-DE4DC28418B0}"/>
              </a:ext>
            </a:extLst>
          </p:cNvPr>
          <p:cNvSpPr/>
          <p:nvPr/>
        </p:nvSpPr>
        <p:spPr>
          <a:xfrm>
            <a:off x="2511757" y="3029501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931B-E0E7-4493-8FFC-36387BF5DA22}"/>
              </a:ext>
            </a:extLst>
          </p:cNvPr>
          <p:cNvSpPr txBox="1"/>
          <p:nvPr/>
        </p:nvSpPr>
        <p:spPr>
          <a:xfrm rot="5400000">
            <a:off x="2831809" y="5189435"/>
            <a:ext cx="40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ACFEA8-1E17-4F33-82E5-386F760059F4}"/>
              </a:ext>
            </a:extLst>
          </p:cNvPr>
          <p:cNvSpPr/>
          <p:nvPr/>
        </p:nvSpPr>
        <p:spPr>
          <a:xfrm>
            <a:off x="2459520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/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/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/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  <a:blipFill>
                <a:blip r:embed="rId4"/>
                <a:stretch>
                  <a:fillRect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DFACB19-E3FC-499C-86CB-4EB7F4958B9D}"/>
              </a:ext>
            </a:extLst>
          </p:cNvPr>
          <p:cNvSpPr/>
          <p:nvPr/>
        </p:nvSpPr>
        <p:spPr>
          <a:xfrm>
            <a:off x="2511757" y="1826872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/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CAE9955-9511-48E1-9F45-BC1534822A44}"/>
              </a:ext>
            </a:extLst>
          </p:cNvPr>
          <p:cNvSpPr/>
          <p:nvPr/>
        </p:nvSpPr>
        <p:spPr>
          <a:xfrm>
            <a:off x="1882692" y="3121572"/>
            <a:ext cx="384097" cy="3392740"/>
          </a:xfrm>
          <a:prstGeom prst="leftBrace">
            <a:avLst>
              <a:gd name="adj1" fmla="val 8333"/>
              <a:gd name="adj2" fmla="val 5018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/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C0FE3FF-B1C1-430B-B043-DA9ABDB77614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/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F83D55-BFE2-406C-956C-16C6CD89C28F}"/>
              </a:ext>
            </a:extLst>
          </p:cNvPr>
          <p:cNvCxnSpPr>
            <a:stCxn id="13" idx="6"/>
            <a:endCxn id="17" idx="1"/>
          </p:cNvCxnSpPr>
          <p:nvPr/>
        </p:nvCxnSpPr>
        <p:spPr>
          <a:xfrm>
            <a:off x="3426157" y="2284072"/>
            <a:ext cx="2531320" cy="1699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642855-4C5F-458C-A274-CEA0D1DF9BB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426157" y="3486701"/>
            <a:ext cx="2397409" cy="721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834D-CA39-4CA8-95A5-D9F364D827A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26157" y="4434077"/>
            <a:ext cx="2397409" cy="230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5D35AE-2778-4600-9E93-2D47E3C2476C}"/>
              </a:ext>
            </a:extLst>
          </p:cNvPr>
          <p:cNvCxnSpPr>
            <a:cxnSpLocks/>
            <a:stCxn id="12" idx="3"/>
            <a:endCxn id="17" idx="3"/>
          </p:cNvCxnSpPr>
          <p:nvPr/>
        </p:nvCxnSpPr>
        <p:spPr>
          <a:xfrm flipV="1">
            <a:off x="3374601" y="4629969"/>
            <a:ext cx="2582876" cy="1607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/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/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/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/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5FAC72-E4C4-48A3-8E36-5FA214825DD3}"/>
              </a:ext>
            </a:extLst>
          </p:cNvPr>
          <p:cNvCxnSpPr>
            <a:cxnSpLocks/>
            <a:stCxn id="17" idx="6"/>
            <a:endCxn id="41" idx="2"/>
          </p:cNvCxnSpPr>
          <p:nvPr/>
        </p:nvCxnSpPr>
        <p:spPr>
          <a:xfrm>
            <a:off x="6737966" y="4306680"/>
            <a:ext cx="9512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EDD20-906D-4AF7-AA09-7EFF19E4FF65}"/>
              </a:ext>
            </a:extLst>
          </p:cNvPr>
          <p:cNvSpPr/>
          <p:nvPr/>
        </p:nvSpPr>
        <p:spPr>
          <a:xfrm>
            <a:off x="5544727" y="3422289"/>
            <a:ext cx="3221118" cy="176141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FC63D9-537D-43DE-AA12-099C4A0183A2}"/>
              </a:ext>
            </a:extLst>
          </p:cNvPr>
          <p:cNvSpPr/>
          <p:nvPr/>
        </p:nvSpPr>
        <p:spPr>
          <a:xfrm>
            <a:off x="7689220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A3A5D4A-ABD6-4004-A2D1-948414CA72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42524" y="4092312"/>
            <a:ext cx="573862" cy="4201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DA77FD-9929-4E26-AB46-6043AF24927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603620" y="4306680"/>
            <a:ext cx="12307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7F9CE4-8024-46BA-8BF2-64E0F6F24736}"/>
              </a:ext>
            </a:extLst>
          </p:cNvPr>
          <p:cNvSpPr txBox="1"/>
          <p:nvPr/>
        </p:nvSpPr>
        <p:spPr>
          <a:xfrm>
            <a:off x="5404419" y="5385753"/>
            <a:ext cx="158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Weighted</a:t>
            </a:r>
          </a:p>
          <a:p>
            <a:pPr algn="ctr"/>
            <a:r>
              <a:rPr lang="en-US" sz="2400" dirty="0"/>
              <a:t>Sum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6618A5-9C35-4B8F-9593-93148CB53B7A}"/>
              </a:ext>
            </a:extLst>
          </p:cNvPr>
          <p:cNvSpPr txBox="1"/>
          <p:nvPr/>
        </p:nvSpPr>
        <p:spPr>
          <a:xfrm>
            <a:off x="7251530" y="5383848"/>
            <a:ext cx="158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(sign)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6B9276-2B57-4FF2-80B9-17BEA07E057F}"/>
              </a:ext>
            </a:extLst>
          </p:cNvPr>
          <p:cNvSpPr txBox="1"/>
          <p:nvPr/>
        </p:nvSpPr>
        <p:spPr>
          <a:xfrm>
            <a:off x="9953982" y="4026273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75AC35-DA4B-4C89-AF62-87C53DAA22A6}"/>
              </a:ext>
            </a:extLst>
          </p:cNvPr>
          <p:cNvSpPr txBox="1"/>
          <p:nvPr/>
        </p:nvSpPr>
        <p:spPr>
          <a:xfrm>
            <a:off x="331495" y="3943901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25471B-FBCA-47EF-9A94-7CAD1036CBA6}"/>
              </a:ext>
            </a:extLst>
          </p:cNvPr>
          <p:cNvSpPr txBox="1"/>
          <p:nvPr/>
        </p:nvSpPr>
        <p:spPr>
          <a:xfrm>
            <a:off x="3474446" y="1365880"/>
            <a:ext cx="306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/>
              <p:nvPr/>
            </p:nvSpPr>
            <p:spPr>
              <a:xfrm>
                <a:off x="5363523" y="2470915"/>
                <a:ext cx="2248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523" y="2470915"/>
                <a:ext cx="224837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/>
              <p:nvPr/>
            </p:nvSpPr>
            <p:spPr>
              <a:xfrm>
                <a:off x="7323317" y="2455912"/>
                <a:ext cx="303475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317" y="2455912"/>
                <a:ext cx="3034753" cy="5091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4CE9-59C4-4A67-B8C7-122C77CE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0279-9875-4A0A-8C93-AE532977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  <a:p>
            <a:pPr lvl="1"/>
            <a:r>
              <a:rPr lang="en-US" dirty="0"/>
              <a:t>Is perceptron a “linear classifier” that generates linear decision boundary?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49E93B-9B72-406E-AAEC-75AEEA26A84F}"/>
              </a:ext>
            </a:extLst>
          </p:cNvPr>
          <p:cNvCxnSpPr>
            <a:cxnSpLocks/>
          </p:cNvCxnSpPr>
          <p:nvPr/>
        </p:nvCxnSpPr>
        <p:spPr>
          <a:xfrm flipV="1">
            <a:off x="3706238" y="6304256"/>
            <a:ext cx="4961107" cy="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55518-E12D-43EE-84DB-DD80B03A71C0}"/>
              </a:ext>
            </a:extLst>
          </p:cNvPr>
          <p:cNvCxnSpPr>
            <a:cxnSpLocks/>
          </p:cNvCxnSpPr>
          <p:nvPr/>
        </p:nvCxnSpPr>
        <p:spPr>
          <a:xfrm flipV="1">
            <a:off x="3706238" y="2883150"/>
            <a:ext cx="0" cy="3421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1469E3D-5866-463D-8A89-CCE582C6DB44}"/>
              </a:ext>
            </a:extLst>
          </p:cNvPr>
          <p:cNvSpPr/>
          <p:nvPr/>
        </p:nvSpPr>
        <p:spPr>
          <a:xfrm>
            <a:off x="4679004" y="3171217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E952138C-CFD3-43A5-BC06-D3C16358FB8F}"/>
              </a:ext>
            </a:extLst>
          </p:cNvPr>
          <p:cNvSpPr/>
          <p:nvPr/>
        </p:nvSpPr>
        <p:spPr>
          <a:xfrm>
            <a:off x="4221804" y="3944406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82EB8311-0E20-4F3B-9BBB-736C5560ED2D}"/>
              </a:ext>
            </a:extLst>
          </p:cNvPr>
          <p:cNvSpPr/>
          <p:nvPr/>
        </p:nvSpPr>
        <p:spPr>
          <a:xfrm>
            <a:off x="4364476" y="4729528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D2C075EC-92C4-463D-B0F7-D7809559FE1C}"/>
              </a:ext>
            </a:extLst>
          </p:cNvPr>
          <p:cNvSpPr/>
          <p:nvPr/>
        </p:nvSpPr>
        <p:spPr>
          <a:xfrm>
            <a:off x="7284398" y="3552217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ECBE72BD-0C01-44FA-9059-BED27DB0061F}"/>
              </a:ext>
            </a:extLst>
          </p:cNvPr>
          <p:cNvSpPr/>
          <p:nvPr/>
        </p:nvSpPr>
        <p:spPr>
          <a:xfrm>
            <a:off x="6827198" y="4291783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CF717D0D-7FD7-4900-866A-E9BA662CCF42}"/>
              </a:ext>
            </a:extLst>
          </p:cNvPr>
          <p:cNvSpPr/>
          <p:nvPr/>
        </p:nvSpPr>
        <p:spPr>
          <a:xfrm>
            <a:off x="6096000" y="4958128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7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A600-AC3E-458C-AE9B-990599D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F2F3-94AB-436A-A541-0377BC6C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to learn a perceptron for binary classification</a:t>
            </a:r>
          </a:p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160A574-77D6-4570-8E90-0A3FD60E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8" y="2719420"/>
            <a:ext cx="6727178" cy="33056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D69015-6059-45EA-9FF2-6FD2AFDA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25" y="3181825"/>
            <a:ext cx="3798435" cy="2675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78DDE0-FF30-4AF4-8EA5-C40B3ED02F45}"/>
                  </a:ext>
                </a:extLst>
              </p:cNvPr>
              <p:cNvSpPr/>
              <p:nvPr/>
            </p:nvSpPr>
            <p:spPr>
              <a:xfrm>
                <a:off x="3416195" y="5887620"/>
                <a:ext cx="2523383" cy="57868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78DDE0-FF30-4AF4-8EA5-C40B3ED02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95" y="5887620"/>
                <a:ext cx="2523383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4F3351-A40F-40D6-A067-0B93AE8271C0}"/>
              </a:ext>
            </a:extLst>
          </p:cNvPr>
          <p:cNvCxnSpPr/>
          <p:nvPr/>
        </p:nvCxnSpPr>
        <p:spPr>
          <a:xfrm flipH="1">
            <a:off x="8824895" y="2418471"/>
            <a:ext cx="1606550" cy="401320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9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3548958" y="2362954"/>
            <a:ext cx="3159660" cy="369381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3968222" y="1936679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BBACCF-41AE-4B41-87E2-35E42F7BB6F8}"/>
              </a:ext>
            </a:extLst>
          </p:cNvPr>
          <p:cNvCxnSpPr>
            <a:cxnSpLocks/>
          </p:cNvCxnSpPr>
          <p:nvPr/>
        </p:nvCxnSpPr>
        <p:spPr>
          <a:xfrm>
            <a:off x="5029200" y="1748689"/>
            <a:ext cx="946150" cy="442827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38787A-A316-4C2B-96BD-55033AB2C546}"/>
              </a:ext>
            </a:extLst>
          </p:cNvPr>
          <p:cNvSpPr/>
          <p:nvPr/>
        </p:nvSpPr>
        <p:spPr>
          <a:xfrm rot="20393363">
            <a:off x="5001819" y="3581960"/>
            <a:ext cx="385946" cy="41275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F6C-06E7-4051-8916-9AE045C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ignore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{−1,1}</m:t>
                    </m:r>
                  </m:oMath>
                </a14:m>
                <a:endParaRPr lang="en-US" sz="2400" dirty="0"/>
              </a:p>
              <a:p>
                <a:pPr marL="0" indent="0" defTabSz="256031">
                  <a:spcBef>
                    <a:spcPts val="400"/>
                  </a:spcBef>
                  <a:buNone/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weight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iterations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Loop for all training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(random order!)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 defTabSz="256031">
                  <a:spcBef>
                    <a:spcPts val="400"/>
                  </a:spcBef>
                  <a:defRPr sz="1792"/>
                </a:pPr>
                <a:r>
                  <a:rPr lang="en-US" sz="1800" dirty="0">
                    <a:solidFill>
                      <a:srgbClr val="FF0000"/>
                    </a:solidFill>
                  </a:rPr>
                  <a:t>Update: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aseline="-3948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84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3548958" y="2362954"/>
            <a:ext cx="3159660" cy="369381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3968222" y="1936679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/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972689-2E0C-435A-A234-AD1CDCD629D7}"/>
              </a:ext>
            </a:extLst>
          </p:cNvPr>
          <p:cNvCxnSpPr/>
          <p:nvPr/>
        </p:nvCxnSpPr>
        <p:spPr>
          <a:xfrm flipV="1">
            <a:off x="5029200" y="3159303"/>
            <a:ext cx="1127053" cy="9664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55DFD8-0856-46CA-88C4-F6D25EF126FE}"/>
              </a:ext>
            </a:extLst>
          </p:cNvPr>
          <p:cNvCxnSpPr>
            <a:cxnSpLocks/>
          </p:cNvCxnSpPr>
          <p:nvPr/>
        </p:nvCxnSpPr>
        <p:spPr>
          <a:xfrm flipH="1" flipV="1">
            <a:off x="4553850" y="2895420"/>
            <a:ext cx="475350" cy="1230346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CA1AE6-0351-4F97-B278-69BC08448B1E}"/>
              </a:ext>
            </a:extLst>
          </p:cNvPr>
          <p:cNvCxnSpPr>
            <a:cxnSpLocks/>
          </p:cNvCxnSpPr>
          <p:nvPr/>
        </p:nvCxnSpPr>
        <p:spPr>
          <a:xfrm>
            <a:off x="5029200" y="4150912"/>
            <a:ext cx="450850" cy="1094182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DF19A3-1F11-4820-9476-7275675AB4E7}"/>
              </a:ext>
            </a:extLst>
          </p:cNvPr>
          <p:cNvCxnSpPr>
            <a:cxnSpLocks/>
          </p:cNvCxnSpPr>
          <p:nvPr/>
        </p:nvCxnSpPr>
        <p:spPr>
          <a:xfrm>
            <a:off x="5012100" y="4115929"/>
            <a:ext cx="1392075" cy="1180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A67D78-4F48-41D4-B978-F4DDA5A96946}"/>
              </a:ext>
            </a:extLst>
          </p:cNvPr>
          <p:cNvCxnSpPr>
            <a:cxnSpLocks/>
          </p:cNvCxnSpPr>
          <p:nvPr/>
        </p:nvCxnSpPr>
        <p:spPr>
          <a:xfrm flipH="1">
            <a:off x="4777661" y="1936679"/>
            <a:ext cx="531287" cy="424028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73A995-8B2D-46F8-A4A2-BF6E19CB2BB5}"/>
              </a:ext>
            </a:extLst>
          </p:cNvPr>
          <p:cNvSpPr txBox="1"/>
          <p:nvPr/>
        </p:nvSpPr>
        <p:spPr>
          <a:xfrm>
            <a:off x="8309114" y="1612906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A499D-368B-4562-98B4-B7801C27F1BB}"/>
              </a:ext>
            </a:extLst>
          </p:cNvPr>
          <p:cNvSpPr txBox="1"/>
          <p:nvPr/>
        </p:nvSpPr>
        <p:spPr>
          <a:xfrm>
            <a:off x="3164505" y="5700795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8660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6697115" y="1868884"/>
            <a:ext cx="92061" cy="418788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5731589" y="4234013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/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972689-2E0C-435A-A234-AD1CDCD629D7}"/>
              </a:ext>
            </a:extLst>
          </p:cNvPr>
          <p:cNvCxnSpPr>
            <a:cxnSpLocks/>
          </p:cNvCxnSpPr>
          <p:nvPr/>
        </p:nvCxnSpPr>
        <p:spPr>
          <a:xfrm flipV="1">
            <a:off x="6743145" y="3783241"/>
            <a:ext cx="1283255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55DFD8-0856-46CA-88C4-F6D25EF126FE}"/>
              </a:ext>
            </a:extLst>
          </p:cNvPr>
          <p:cNvCxnSpPr>
            <a:cxnSpLocks/>
          </p:cNvCxnSpPr>
          <p:nvPr/>
        </p:nvCxnSpPr>
        <p:spPr>
          <a:xfrm flipH="1">
            <a:off x="6313141" y="3783242"/>
            <a:ext cx="430005" cy="98560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DF19A3-1F11-4820-9476-7275675AB4E7}"/>
              </a:ext>
            </a:extLst>
          </p:cNvPr>
          <p:cNvCxnSpPr>
            <a:cxnSpLocks/>
          </p:cNvCxnSpPr>
          <p:nvPr/>
        </p:nvCxnSpPr>
        <p:spPr>
          <a:xfrm>
            <a:off x="6743146" y="3783242"/>
            <a:ext cx="729682" cy="9386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A67D78-4F48-41D4-B978-F4DDA5A96946}"/>
              </a:ext>
            </a:extLst>
          </p:cNvPr>
          <p:cNvCxnSpPr>
            <a:cxnSpLocks/>
          </p:cNvCxnSpPr>
          <p:nvPr/>
        </p:nvCxnSpPr>
        <p:spPr>
          <a:xfrm flipH="1">
            <a:off x="4951528" y="2552034"/>
            <a:ext cx="3074872" cy="2913188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73A995-8B2D-46F8-A4A2-BF6E19CB2BB5}"/>
              </a:ext>
            </a:extLst>
          </p:cNvPr>
          <p:cNvSpPr txBox="1"/>
          <p:nvPr/>
        </p:nvSpPr>
        <p:spPr>
          <a:xfrm>
            <a:off x="8309114" y="1612906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A499D-368B-4562-98B4-B7801C27F1BB}"/>
              </a:ext>
            </a:extLst>
          </p:cNvPr>
          <p:cNvSpPr txBox="1"/>
          <p:nvPr/>
        </p:nvSpPr>
        <p:spPr>
          <a:xfrm>
            <a:off x="3164505" y="5700795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5316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3A17-7101-4B9D-99A1-A2AEC1361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does it work?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3A17-7101-4B9D-99A1-A2AEC1361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9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98D1-02CA-42EF-8CF9-B85837C8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7AC4-A9D7-4BE5-ADC4-A483D2080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one?</a:t>
            </a:r>
          </a:p>
        </p:txBody>
      </p:sp>
      <p:pic>
        <p:nvPicPr>
          <p:cNvPr id="4" name="Picture 3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955B258-9DCC-4AB5-A7C0-A95DEC04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38" y="2832129"/>
            <a:ext cx="4612878" cy="34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FA40D302-19D3-40D4-9F54-09B2839D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" y="2832129"/>
            <a:ext cx="4380930" cy="34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2E4CA-D3E5-4C71-9667-868CB24BBFFA}"/>
              </a:ext>
            </a:extLst>
          </p:cNvPr>
          <p:cNvSpPr txBox="1"/>
          <p:nvPr/>
        </p:nvSpPr>
        <p:spPr>
          <a:xfrm>
            <a:off x="5355772" y="4333254"/>
            <a:ext cx="114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0094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F6C-06E7-4051-8916-9AE045C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ignore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{−1,1}</m:t>
                    </m:r>
                  </m:oMath>
                </a14:m>
                <a:endParaRPr lang="en-US" sz="2400" dirty="0"/>
              </a:p>
              <a:p>
                <a:pPr marL="0" indent="0" defTabSz="256031">
                  <a:spcBef>
                    <a:spcPts val="400"/>
                  </a:spcBef>
                  <a:buNone/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weight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>
                    <a:solidFill>
                      <a:srgbClr val="C00000"/>
                    </a:solidFill>
                  </a:rPr>
                  <a:t>Online version: </a:t>
                </a:r>
                <a:r>
                  <a:rPr lang="en-US" sz="2400" dirty="0"/>
                  <a:t>Get on training data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Predict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 defTabSz="256031">
                  <a:spcBef>
                    <a:spcPts val="400"/>
                  </a:spcBef>
                  <a:defRPr sz="1792"/>
                </a:pPr>
                <a:r>
                  <a:rPr lang="en-US" sz="1800" dirty="0">
                    <a:solidFill>
                      <a:srgbClr val="FF0000"/>
                    </a:solidFill>
                  </a:rPr>
                  <a:t>Update: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aseline="-3948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Data Streaming in OSGi R7 applications With OSGi R7 Push Stream and Server  Sent Events - DZone Web Dev">
            <a:extLst>
              <a:ext uri="{FF2B5EF4-FFF2-40B4-BE49-F238E27FC236}">
                <a16:creationId xmlns:a16="http://schemas.microsoft.com/office/drawing/2014/main" id="{CA972327-1D66-4B2D-B1C9-586FF83B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4160"/>
            <a:ext cx="6040644" cy="204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6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0C4A-B3DA-44D6-A6F4-48BB7BB8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9A09-3E5E-449A-BCD0-0B9FE7CD4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Convergence:</a:t>
            </a:r>
          </a:p>
          <a:p>
            <a:pPr lvl="1"/>
            <a:r>
              <a:rPr lang="en-US" dirty="0"/>
              <a:t>If the data is linear separable</a:t>
            </a:r>
          </a:p>
          <a:p>
            <a:pPr lvl="1"/>
            <a:endParaRPr lang="en-US" dirty="0"/>
          </a:p>
          <a:p>
            <a:r>
              <a:rPr lang="en-US" dirty="0"/>
              <a:t>Not convergence:</a:t>
            </a:r>
          </a:p>
          <a:p>
            <a:pPr lvl="1"/>
            <a:r>
              <a:rPr lang="en-US" dirty="0"/>
              <a:t>If the data is not linear separable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A5EEA-F97B-4332-A27E-E5B18D0E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419" y="1590896"/>
            <a:ext cx="3483696" cy="2454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18169-2E00-400B-B61D-E4B6C73E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419" y="4149947"/>
            <a:ext cx="3483697" cy="24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1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8267-BF02-476B-BB49-2FCC7B8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54C593C-C98C-4649-9515-6D014A1D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7" y="1732955"/>
            <a:ext cx="3081582" cy="2004403"/>
          </a:xfrm>
          <a:prstGeom prst="rect">
            <a:avLst/>
          </a:prstGeom>
        </p:spPr>
      </p:pic>
      <p:pic>
        <p:nvPicPr>
          <p:cNvPr id="21507" name="Picture 21506">
            <a:extLst>
              <a:ext uri="{FF2B5EF4-FFF2-40B4-BE49-F238E27FC236}">
                <a16:creationId xmlns:a16="http://schemas.microsoft.com/office/drawing/2014/main" id="{4A8536A7-56EC-406A-B48D-2D5AB570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87" y="4300325"/>
            <a:ext cx="3081582" cy="2004403"/>
          </a:xfrm>
          <a:prstGeom prst="rect">
            <a:avLst/>
          </a:prstGeom>
        </p:spPr>
      </p:pic>
      <p:pic>
        <p:nvPicPr>
          <p:cNvPr id="73" name="Picture 72" descr="7 Types of Artificial Neural Networks for Natural Language Processing">
            <a:extLst>
              <a:ext uri="{FF2B5EF4-FFF2-40B4-BE49-F238E27FC236}">
                <a16:creationId xmlns:a16="http://schemas.microsoft.com/office/drawing/2014/main" id="{99C4D703-F453-451A-BAE4-8CCC5860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30" y="1732955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09" name="Straight Arrow Connector 21508">
            <a:extLst>
              <a:ext uri="{FF2B5EF4-FFF2-40B4-BE49-F238E27FC236}">
                <a16:creationId xmlns:a16="http://schemas.microsoft.com/office/drawing/2014/main" id="{C8579E5D-76C0-47D0-9148-D6D177C53BAD}"/>
              </a:ext>
            </a:extLst>
          </p:cNvPr>
          <p:cNvCxnSpPr>
            <a:cxnSpLocks/>
          </p:cNvCxnSpPr>
          <p:nvPr/>
        </p:nvCxnSpPr>
        <p:spPr>
          <a:xfrm>
            <a:off x="4273550" y="2432050"/>
            <a:ext cx="2136303" cy="1256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FDBE61-8DDB-405A-A7B6-7E6236601887}"/>
              </a:ext>
            </a:extLst>
          </p:cNvPr>
          <p:cNvCxnSpPr>
            <a:cxnSpLocks/>
          </p:cNvCxnSpPr>
          <p:nvPr/>
        </p:nvCxnSpPr>
        <p:spPr>
          <a:xfrm>
            <a:off x="4197350" y="3000361"/>
            <a:ext cx="3308350" cy="10699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05C6C32-D55D-407B-AB41-712A11490DA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349069" y="2735157"/>
            <a:ext cx="5252131" cy="4797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E4F6-F81C-4FD1-834D-4827BCDF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AAED-E7C0-48B4-966B-A06E278E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Perceptron algorithm</a:t>
            </a:r>
          </a:p>
          <a:p>
            <a:pPr lvl="1"/>
            <a:r>
              <a:rPr lang="en-US" dirty="0"/>
              <a:t>Back-propagation</a:t>
            </a:r>
          </a:p>
          <a:p>
            <a:pPr lvl="1"/>
            <a:r>
              <a:rPr lang="en-US" dirty="0"/>
              <a:t>Mini-batch gradient descent</a:t>
            </a:r>
          </a:p>
        </p:txBody>
      </p:sp>
      <p:pic>
        <p:nvPicPr>
          <p:cNvPr id="5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D5843206-2365-4B87-B34E-255CE0C0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08" y="1732955"/>
            <a:ext cx="5120428" cy="40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01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8267-BF02-476B-BB49-2FCC7B8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 (MLP)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6940DF-6356-4492-9553-F0ED195335EB}"/>
              </a:ext>
            </a:extLst>
          </p:cNvPr>
          <p:cNvGrpSpPr/>
          <p:nvPr/>
        </p:nvGrpSpPr>
        <p:grpSpPr>
          <a:xfrm>
            <a:off x="1267487" y="1732955"/>
            <a:ext cx="3081582" cy="4571773"/>
            <a:chOff x="1267487" y="1732955"/>
            <a:chExt cx="3081582" cy="457177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54C593C-C98C-4649-9515-6D014A1D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487" y="1732955"/>
              <a:ext cx="3081582" cy="2004403"/>
            </a:xfrm>
            <a:prstGeom prst="rect">
              <a:avLst/>
            </a:prstGeom>
          </p:spPr>
        </p:pic>
        <p:pic>
          <p:nvPicPr>
            <p:cNvPr id="21507" name="Picture 21506">
              <a:extLst>
                <a:ext uri="{FF2B5EF4-FFF2-40B4-BE49-F238E27FC236}">
                  <a16:creationId xmlns:a16="http://schemas.microsoft.com/office/drawing/2014/main" id="{4A8536A7-56EC-406A-B48D-2D5AB5704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487" y="4300325"/>
              <a:ext cx="3081582" cy="2004403"/>
            </a:xfrm>
            <a:prstGeom prst="rect">
              <a:avLst/>
            </a:prstGeom>
          </p:spPr>
        </p:pic>
      </p:grpSp>
      <p:pic>
        <p:nvPicPr>
          <p:cNvPr id="73" name="Picture 72" descr="7 Types of Artificial Neural Networks for Natural Language Processing">
            <a:extLst>
              <a:ext uri="{FF2B5EF4-FFF2-40B4-BE49-F238E27FC236}">
                <a16:creationId xmlns:a16="http://schemas.microsoft.com/office/drawing/2014/main" id="{99C4D703-F453-451A-BAE4-8CCC5860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30" y="1732955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246110A-5915-4D62-B1F2-44A42E64943C}"/>
              </a:ext>
            </a:extLst>
          </p:cNvPr>
          <p:cNvGrpSpPr/>
          <p:nvPr/>
        </p:nvGrpSpPr>
        <p:grpSpPr>
          <a:xfrm>
            <a:off x="3857946" y="2735156"/>
            <a:ext cx="6041205" cy="1565169"/>
            <a:chOff x="3857946" y="2735156"/>
            <a:chExt cx="6041205" cy="1565169"/>
          </a:xfrm>
        </p:grpSpPr>
        <p:cxnSp>
          <p:nvCxnSpPr>
            <p:cNvPr id="21509" name="Straight Arrow Connector 21508">
              <a:extLst>
                <a:ext uri="{FF2B5EF4-FFF2-40B4-BE49-F238E27FC236}">
                  <a16:creationId xmlns:a16="http://schemas.microsoft.com/office/drawing/2014/main" id="{C8579E5D-76C0-47D0-9148-D6D177C53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946" y="2735156"/>
              <a:ext cx="2933272" cy="868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BFDBE61-8DDB-405A-A7B6-7E623660188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46" y="3036013"/>
              <a:ext cx="3984987" cy="126431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05C6C32-D55D-407B-AB41-712A11490DA6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46" y="2958957"/>
              <a:ext cx="6041205" cy="55480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6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4B461F1-1E9B-4FD6-8231-6847EB1E00DC}"/>
              </a:ext>
            </a:extLst>
          </p:cNvPr>
          <p:cNvSpPr/>
          <p:nvPr/>
        </p:nvSpPr>
        <p:spPr>
          <a:xfrm>
            <a:off x="2793649" y="3790294"/>
            <a:ext cx="6318819" cy="868167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12A9B-5592-4C65-B448-117677C77933}"/>
              </a:ext>
            </a:extLst>
          </p:cNvPr>
          <p:cNvSpPr txBox="1"/>
          <p:nvPr/>
        </p:nvSpPr>
        <p:spPr>
          <a:xfrm>
            <a:off x="9497147" y="3704354"/>
            <a:ext cx="2408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782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8BE61D-61ED-43AA-A4A3-F174CAF4D540}"/>
              </a:ext>
            </a:extLst>
          </p:cNvPr>
          <p:cNvSpPr/>
          <p:nvPr/>
        </p:nvSpPr>
        <p:spPr>
          <a:xfrm>
            <a:off x="579870" y="3149621"/>
            <a:ext cx="2151018" cy="1977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</p:spTree>
    <p:extLst>
      <p:ext uri="{BB962C8B-B14F-4D97-AF65-F5344CB8AC3E}">
        <p14:creationId xmlns:p14="http://schemas.microsoft.com/office/powerpoint/2010/main" val="1157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D88B-7B61-4126-9C63-A071FB6A0AF0}"/>
              </a:ext>
            </a:extLst>
          </p:cNvPr>
          <p:cNvSpPr txBox="1"/>
          <p:nvPr/>
        </p:nvSpPr>
        <p:spPr>
          <a:xfrm>
            <a:off x="10599783" y="3572889"/>
            <a:ext cx="73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0.9</a:t>
            </a:r>
          </a:p>
        </p:txBody>
      </p:sp>
      <p:pic>
        <p:nvPicPr>
          <p:cNvPr id="2052" name="Picture 4" descr="The 25 Cutest Dog Breeds - Most Adorable Dogs and Puppies">
            <a:extLst>
              <a:ext uri="{FF2B5EF4-FFF2-40B4-BE49-F238E27FC236}">
                <a16:creationId xmlns:a16="http://schemas.microsoft.com/office/drawing/2014/main" id="{E8FDE910-C240-4EFF-8B8E-F29CDCD6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9" y="2752769"/>
            <a:ext cx="1936405" cy="29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D88B-7B61-4126-9C63-A071FB6A0AF0}"/>
              </a:ext>
            </a:extLst>
          </p:cNvPr>
          <p:cNvSpPr txBox="1"/>
          <p:nvPr/>
        </p:nvSpPr>
        <p:spPr>
          <a:xfrm>
            <a:off x="10599783" y="3572889"/>
            <a:ext cx="73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0.9</a:t>
            </a:r>
          </a:p>
          <a:p>
            <a:endParaRPr lang="en-US" sz="2400" dirty="0"/>
          </a:p>
          <a:p>
            <a:r>
              <a:rPr lang="en-US" sz="2400" dirty="0"/>
              <a:t>0.1</a:t>
            </a:r>
          </a:p>
        </p:txBody>
      </p:sp>
      <p:pic>
        <p:nvPicPr>
          <p:cNvPr id="6146" name="Picture 2" descr="5 things that scare and stress your cat - Times of India">
            <a:extLst>
              <a:ext uri="{FF2B5EF4-FFF2-40B4-BE49-F238E27FC236}">
                <a16:creationId xmlns:a16="http://schemas.microsoft.com/office/drawing/2014/main" id="{13F692B0-7165-497A-81D4-BB30C86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" y="3088650"/>
            <a:ext cx="3040979" cy="20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839-0372-4D3E-8FE6-8F31C528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20482" name="Picture 2" descr="Part-1:- Convolutional Neural Network in a Nutshell | by Abenezer Girma |  Medium">
            <a:extLst>
              <a:ext uri="{FF2B5EF4-FFF2-40B4-BE49-F238E27FC236}">
                <a16:creationId xmlns:a16="http://schemas.microsoft.com/office/drawing/2014/main" id="{EA2AE718-85CE-4FC9-96BE-B199FCDEDA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38" y="1863217"/>
            <a:ext cx="7536951" cy="4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839-0372-4D3E-8FE6-8F31C528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25602" name="Picture 2" descr="Best Neural Network GIFs | Gfycat">
            <a:extLst>
              <a:ext uri="{FF2B5EF4-FFF2-40B4-BE49-F238E27FC236}">
                <a16:creationId xmlns:a16="http://schemas.microsoft.com/office/drawing/2014/main" id="{B30FBD16-7EA9-492D-8570-CE36ECC38C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39" y="2085975"/>
            <a:ext cx="7262702" cy="40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6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789</Words>
  <Application>Microsoft Macintosh PowerPoint</Application>
  <PresentationFormat>Widescreen</PresentationFormat>
  <Paragraphs>198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CSE 3521: Neural Networks</vt:lpstr>
      <vt:lpstr>Today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Recurrent Neural Network</vt:lpstr>
      <vt:lpstr>Recurrent Neural Network</vt:lpstr>
      <vt:lpstr>Recurrent Neural Network</vt:lpstr>
      <vt:lpstr>Today</vt:lpstr>
      <vt:lpstr>“Artificial” Neuron</vt:lpstr>
      <vt:lpstr>Perceptron (single neural for classification)</vt:lpstr>
      <vt:lpstr>Perceptron (single neural for classification)</vt:lpstr>
      <vt:lpstr>Perceptron (single neural for classification)</vt:lpstr>
      <vt:lpstr>Perceptron (single neural for classification)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Multi-layer perceptron</vt:lpstr>
      <vt:lpstr>Multi-layer perceptron</vt:lpstr>
      <vt:lpstr>Multi-Layer Perceptron (MLP)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329</cp:revision>
  <dcterms:created xsi:type="dcterms:W3CDTF">2020-06-25T19:45:53Z</dcterms:created>
  <dcterms:modified xsi:type="dcterms:W3CDTF">2021-04-02T05:50:32Z</dcterms:modified>
</cp:coreProperties>
</file>